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27"/>
  </p:notesMasterIdLst>
  <p:sldIdLst>
    <p:sldId id="256" r:id="rId2"/>
    <p:sldId id="257" r:id="rId3"/>
    <p:sldId id="260" r:id="rId4"/>
    <p:sldId id="258" r:id="rId5"/>
    <p:sldId id="259" r:id="rId6"/>
    <p:sldId id="261" r:id="rId7"/>
    <p:sldId id="267" r:id="rId8"/>
    <p:sldId id="265" r:id="rId9"/>
    <p:sldId id="266" r:id="rId10"/>
    <p:sldId id="263" r:id="rId11"/>
    <p:sldId id="264" r:id="rId12"/>
    <p:sldId id="262" r:id="rId13"/>
    <p:sldId id="269" r:id="rId14"/>
    <p:sldId id="271" r:id="rId15"/>
    <p:sldId id="268" r:id="rId16"/>
    <p:sldId id="270" r:id="rId17"/>
    <p:sldId id="280" r:id="rId18"/>
    <p:sldId id="272"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07" autoAdjust="0"/>
  </p:normalViewPr>
  <p:slideViewPr>
    <p:cSldViewPr snapToGrid="0">
      <p:cViewPr varScale="1">
        <p:scale>
          <a:sx n="110" d="100"/>
          <a:sy n="110" d="100"/>
        </p:scale>
        <p:origin x="576" y="108"/>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14B21-706C-4770-B50B-04B02E0A4ACC}" type="datetimeFigureOut">
              <a:rPr lang="en-US" smtClean="0"/>
              <a:t>4/24/2015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33BF9-F64A-4B59-A487-D2D9C9AE4176}" type="slidenum">
              <a:rPr lang="en-US" smtClean="0"/>
              <a:t>‹#›</a:t>
            </a:fld>
            <a:endParaRPr lang="en-US"/>
          </a:p>
        </p:txBody>
      </p:sp>
    </p:spTree>
    <p:extLst>
      <p:ext uri="{BB962C8B-B14F-4D97-AF65-F5344CB8AC3E}">
        <p14:creationId xmlns:p14="http://schemas.microsoft.com/office/powerpoint/2010/main" val="233522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33BF9-F64A-4B59-A487-D2D9C9AE4176}" type="slidenum">
              <a:rPr lang="en-US" smtClean="0"/>
              <a:t>1</a:t>
            </a:fld>
            <a:endParaRPr lang="en-US"/>
          </a:p>
        </p:txBody>
      </p:sp>
    </p:spTree>
    <p:extLst>
      <p:ext uri="{BB962C8B-B14F-4D97-AF65-F5344CB8AC3E}">
        <p14:creationId xmlns:p14="http://schemas.microsoft.com/office/powerpoint/2010/main" val="2170201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33BF9-F64A-4B59-A487-D2D9C9AE4176}" type="slidenum">
              <a:rPr lang="en-US" smtClean="0"/>
              <a:t>10</a:t>
            </a:fld>
            <a:endParaRPr lang="en-US"/>
          </a:p>
        </p:txBody>
      </p:sp>
    </p:spTree>
    <p:extLst>
      <p:ext uri="{BB962C8B-B14F-4D97-AF65-F5344CB8AC3E}">
        <p14:creationId xmlns:p14="http://schemas.microsoft.com/office/powerpoint/2010/main" val="33684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33BF9-F64A-4B59-A487-D2D9C9AE4176}" type="slidenum">
              <a:rPr lang="en-US" smtClean="0"/>
              <a:t>11</a:t>
            </a:fld>
            <a:endParaRPr lang="en-US"/>
          </a:p>
        </p:txBody>
      </p:sp>
    </p:spTree>
    <p:extLst>
      <p:ext uri="{BB962C8B-B14F-4D97-AF65-F5344CB8AC3E}">
        <p14:creationId xmlns:p14="http://schemas.microsoft.com/office/powerpoint/2010/main" val="4204782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33BF9-F64A-4B59-A487-D2D9C9AE4176}" type="slidenum">
              <a:rPr lang="en-US" smtClean="0"/>
              <a:t>12</a:t>
            </a:fld>
            <a:endParaRPr lang="en-US"/>
          </a:p>
        </p:txBody>
      </p:sp>
    </p:spTree>
    <p:extLst>
      <p:ext uri="{BB962C8B-B14F-4D97-AF65-F5344CB8AC3E}">
        <p14:creationId xmlns:p14="http://schemas.microsoft.com/office/powerpoint/2010/main" val="10641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33BF9-F64A-4B59-A487-D2D9C9AE4176}" type="slidenum">
              <a:rPr lang="en-US" smtClean="0"/>
              <a:t>13</a:t>
            </a:fld>
            <a:endParaRPr lang="en-US"/>
          </a:p>
        </p:txBody>
      </p:sp>
    </p:spTree>
    <p:extLst>
      <p:ext uri="{BB962C8B-B14F-4D97-AF65-F5344CB8AC3E}">
        <p14:creationId xmlns:p14="http://schemas.microsoft.com/office/powerpoint/2010/main" val="103743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33BF9-F64A-4B59-A487-D2D9C9AE4176}" type="slidenum">
              <a:rPr lang="en-US" smtClean="0"/>
              <a:t>14</a:t>
            </a:fld>
            <a:endParaRPr lang="en-US"/>
          </a:p>
        </p:txBody>
      </p:sp>
    </p:spTree>
    <p:extLst>
      <p:ext uri="{BB962C8B-B14F-4D97-AF65-F5344CB8AC3E}">
        <p14:creationId xmlns:p14="http://schemas.microsoft.com/office/powerpoint/2010/main" val="587724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33BF9-F64A-4B59-A487-D2D9C9AE4176}" type="slidenum">
              <a:rPr lang="en-US" smtClean="0"/>
              <a:t>15</a:t>
            </a:fld>
            <a:endParaRPr lang="en-US"/>
          </a:p>
        </p:txBody>
      </p:sp>
    </p:spTree>
    <p:extLst>
      <p:ext uri="{BB962C8B-B14F-4D97-AF65-F5344CB8AC3E}">
        <p14:creationId xmlns:p14="http://schemas.microsoft.com/office/powerpoint/2010/main" val="1707634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33BF9-F64A-4B59-A487-D2D9C9AE4176}" type="slidenum">
              <a:rPr lang="en-US" smtClean="0"/>
              <a:t>16</a:t>
            </a:fld>
            <a:endParaRPr lang="en-US"/>
          </a:p>
        </p:txBody>
      </p:sp>
    </p:spTree>
    <p:extLst>
      <p:ext uri="{BB962C8B-B14F-4D97-AF65-F5344CB8AC3E}">
        <p14:creationId xmlns:p14="http://schemas.microsoft.com/office/powerpoint/2010/main" val="3162829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33BF9-F64A-4B59-A487-D2D9C9AE4176}" type="slidenum">
              <a:rPr lang="en-US" smtClean="0"/>
              <a:t>17</a:t>
            </a:fld>
            <a:endParaRPr lang="en-US"/>
          </a:p>
        </p:txBody>
      </p:sp>
    </p:spTree>
    <p:extLst>
      <p:ext uri="{BB962C8B-B14F-4D97-AF65-F5344CB8AC3E}">
        <p14:creationId xmlns:p14="http://schemas.microsoft.com/office/powerpoint/2010/main" val="4069364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33BF9-F64A-4B59-A487-D2D9C9AE4176}" type="slidenum">
              <a:rPr lang="en-US" smtClean="0"/>
              <a:t>18</a:t>
            </a:fld>
            <a:endParaRPr lang="en-US"/>
          </a:p>
        </p:txBody>
      </p:sp>
    </p:spTree>
    <p:extLst>
      <p:ext uri="{BB962C8B-B14F-4D97-AF65-F5344CB8AC3E}">
        <p14:creationId xmlns:p14="http://schemas.microsoft.com/office/powerpoint/2010/main" val="632415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33BF9-F64A-4B59-A487-D2D9C9AE4176}" type="slidenum">
              <a:rPr lang="en-US" smtClean="0"/>
              <a:t>19</a:t>
            </a:fld>
            <a:endParaRPr lang="en-US"/>
          </a:p>
        </p:txBody>
      </p:sp>
    </p:spTree>
    <p:extLst>
      <p:ext uri="{BB962C8B-B14F-4D97-AF65-F5344CB8AC3E}">
        <p14:creationId xmlns:p14="http://schemas.microsoft.com/office/powerpoint/2010/main" val="260210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33BF9-F64A-4B59-A487-D2D9C9AE4176}" type="slidenum">
              <a:rPr lang="en-US" smtClean="0"/>
              <a:t>2</a:t>
            </a:fld>
            <a:endParaRPr lang="en-US"/>
          </a:p>
        </p:txBody>
      </p:sp>
    </p:spTree>
    <p:extLst>
      <p:ext uri="{BB962C8B-B14F-4D97-AF65-F5344CB8AC3E}">
        <p14:creationId xmlns:p14="http://schemas.microsoft.com/office/powerpoint/2010/main" val="2176743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33BF9-F64A-4B59-A487-D2D9C9AE4176}" type="slidenum">
              <a:rPr lang="en-US" smtClean="0"/>
              <a:t>20</a:t>
            </a:fld>
            <a:endParaRPr lang="en-US"/>
          </a:p>
        </p:txBody>
      </p:sp>
    </p:spTree>
    <p:extLst>
      <p:ext uri="{BB962C8B-B14F-4D97-AF65-F5344CB8AC3E}">
        <p14:creationId xmlns:p14="http://schemas.microsoft.com/office/powerpoint/2010/main" val="2769959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33BF9-F64A-4B59-A487-D2D9C9AE4176}" type="slidenum">
              <a:rPr lang="en-US" smtClean="0"/>
              <a:t>21</a:t>
            </a:fld>
            <a:endParaRPr lang="en-US"/>
          </a:p>
        </p:txBody>
      </p:sp>
    </p:spTree>
    <p:extLst>
      <p:ext uri="{BB962C8B-B14F-4D97-AF65-F5344CB8AC3E}">
        <p14:creationId xmlns:p14="http://schemas.microsoft.com/office/powerpoint/2010/main" val="480477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33BF9-F64A-4B59-A487-D2D9C9AE4176}" type="slidenum">
              <a:rPr lang="en-US" smtClean="0"/>
              <a:t>22</a:t>
            </a:fld>
            <a:endParaRPr lang="en-US"/>
          </a:p>
        </p:txBody>
      </p:sp>
    </p:spTree>
    <p:extLst>
      <p:ext uri="{BB962C8B-B14F-4D97-AF65-F5344CB8AC3E}">
        <p14:creationId xmlns:p14="http://schemas.microsoft.com/office/powerpoint/2010/main" val="2430642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33BF9-F64A-4B59-A487-D2D9C9AE4176}" type="slidenum">
              <a:rPr lang="en-US" smtClean="0"/>
              <a:t>23</a:t>
            </a:fld>
            <a:endParaRPr lang="en-US"/>
          </a:p>
        </p:txBody>
      </p:sp>
    </p:spTree>
    <p:extLst>
      <p:ext uri="{BB962C8B-B14F-4D97-AF65-F5344CB8AC3E}">
        <p14:creationId xmlns:p14="http://schemas.microsoft.com/office/powerpoint/2010/main" val="1993635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33BF9-F64A-4B59-A487-D2D9C9AE4176}" type="slidenum">
              <a:rPr lang="en-US" smtClean="0"/>
              <a:t>24</a:t>
            </a:fld>
            <a:endParaRPr lang="en-US"/>
          </a:p>
        </p:txBody>
      </p:sp>
    </p:spTree>
    <p:extLst>
      <p:ext uri="{BB962C8B-B14F-4D97-AF65-F5344CB8AC3E}">
        <p14:creationId xmlns:p14="http://schemas.microsoft.com/office/powerpoint/2010/main" val="1863163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33BF9-F64A-4B59-A487-D2D9C9AE4176}" type="slidenum">
              <a:rPr lang="en-US" smtClean="0"/>
              <a:t>25</a:t>
            </a:fld>
            <a:endParaRPr lang="en-US"/>
          </a:p>
        </p:txBody>
      </p:sp>
    </p:spTree>
    <p:extLst>
      <p:ext uri="{BB962C8B-B14F-4D97-AF65-F5344CB8AC3E}">
        <p14:creationId xmlns:p14="http://schemas.microsoft.com/office/powerpoint/2010/main" val="298455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33BF9-F64A-4B59-A487-D2D9C9AE4176}" type="slidenum">
              <a:rPr lang="en-US" smtClean="0"/>
              <a:t>3</a:t>
            </a:fld>
            <a:endParaRPr lang="en-US"/>
          </a:p>
        </p:txBody>
      </p:sp>
    </p:spTree>
    <p:extLst>
      <p:ext uri="{BB962C8B-B14F-4D97-AF65-F5344CB8AC3E}">
        <p14:creationId xmlns:p14="http://schemas.microsoft.com/office/powerpoint/2010/main" val="2085218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33BF9-F64A-4B59-A487-D2D9C9AE4176}" type="slidenum">
              <a:rPr lang="en-US" smtClean="0"/>
              <a:t>4</a:t>
            </a:fld>
            <a:endParaRPr lang="en-US"/>
          </a:p>
        </p:txBody>
      </p:sp>
    </p:spTree>
    <p:extLst>
      <p:ext uri="{BB962C8B-B14F-4D97-AF65-F5344CB8AC3E}">
        <p14:creationId xmlns:p14="http://schemas.microsoft.com/office/powerpoint/2010/main" val="1831450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33BF9-F64A-4B59-A487-D2D9C9AE4176}" type="slidenum">
              <a:rPr lang="en-US" smtClean="0"/>
              <a:t>5</a:t>
            </a:fld>
            <a:endParaRPr lang="en-US"/>
          </a:p>
        </p:txBody>
      </p:sp>
    </p:spTree>
    <p:extLst>
      <p:ext uri="{BB962C8B-B14F-4D97-AF65-F5344CB8AC3E}">
        <p14:creationId xmlns:p14="http://schemas.microsoft.com/office/powerpoint/2010/main" val="72598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433BF9-F64A-4B59-A487-D2D9C9AE4176}" type="slidenum">
              <a:rPr lang="en-US" smtClean="0"/>
              <a:t>6</a:t>
            </a:fld>
            <a:endParaRPr lang="en-US"/>
          </a:p>
        </p:txBody>
      </p:sp>
    </p:spTree>
    <p:extLst>
      <p:ext uri="{BB962C8B-B14F-4D97-AF65-F5344CB8AC3E}">
        <p14:creationId xmlns:p14="http://schemas.microsoft.com/office/powerpoint/2010/main" val="3654530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33BF9-F64A-4B59-A487-D2D9C9AE4176}" type="slidenum">
              <a:rPr lang="en-US" smtClean="0"/>
              <a:t>7</a:t>
            </a:fld>
            <a:endParaRPr lang="en-US"/>
          </a:p>
        </p:txBody>
      </p:sp>
    </p:spTree>
    <p:extLst>
      <p:ext uri="{BB962C8B-B14F-4D97-AF65-F5344CB8AC3E}">
        <p14:creationId xmlns:p14="http://schemas.microsoft.com/office/powerpoint/2010/main" val="3408574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33BF9-F64A-4B59-A487-D2D9C9AE4176}" type="slidenum">
              <a:rPr lang="en-US" smtClean="0"/>
              <a:t>8</a:t>
            </a:fld>
            <a:endParaRPr lang="en-US"/>
          </a:p>
        </p:txBody>
      </p:sp>
    </p:spTree>
    <p:extLst>
      <p:ext uri="{BB962C8B-B14F-4D97-AF65-F5344CB8AC3E}">
        <p14:creationId xmlns:p14="http://schemas.microsoft.com/office/powerpoint/2010/main" val="107159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33BF9-F64A-4B59-A487-D2D9C9AE4176}" type="slidenum">
              <a:rPr lang="en-US" smtClean="0"/>
              <a:t>9</a:t>
            </a:fld>
            <a:endParaRPr lang="en-US"/>
          </a:p>
        </p:txBody>
      </p:sp>
    </p:spTree>
    <p:extLst>
      <p:ext uri="{BB962C8B-B14F-4D97-AF65-F5344CB8AC3E}">
        <p14:creationId xmlns:p14="http://schemas.microsoft.com/office/powerpoint/2010/main" val="637027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80B068-6DED-471B-B67F-F50D8A421D5C}" type="datetimeFigureOut">
              <a:rPr lang="en-US" smtClean="0"/>
              <a:t>4/24/2015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3F968D4C-5565-4364-B735-B4DDB05DAD4F}" type="slidenum">
              <a:rPr lang="en-US" smtClean="0"/>
              <a:t>‹#›</a:t>
            </a:fld>
            <a:endParaRPr lang="en-US" dirty="0"/>
          </a:p>
        </p:txBody>
      </p:sp>
    </p:spTree>
    <p:extLst>
      <p:ext uri="{BB962C8B-B14F-4D97-AF65-F5344CB8AC3E}">
        <p14:creationId xmlns:p14="http://schemas.microsoft.com/office/powerpoint/2010/main" val="103590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0B068-6DED-471B-B67F-F50D8A421D5C}" type="datetimeFigureOut">
              <a:rPr lang="en-US" smtClean="0"/>
              <a:t>4/24/2015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968D4C-5565-4364-B735-B4DDB05DAD4F}" type="slidenum">
              <a:rPr lang="en-US" smtClean="0"/>
              <a:t>‹#›</a:t>
            </a:fld>
            <a:endParaRPr lang="en-US" dirty="0"/>
          </a:p>
        </p:txBody>
      </p:sp>
    </p:spTree>
    <p:extLst>
      <p:ext uri="{BB962C8B-B14F-4D97-AF65-F5344CB8AC3E}">
        <p14:creationId xmlns:p14="http://schemas.microsoft.com/office/powerpoint/2010/main" val="4182037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0B068-6DED-471B-B67F-F50D8A421D5C}" type="datetimeFigureOut">
              <a:rPr lang="en-US" smtClean="0"/>
              <a:t>4/24/2015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968D4C-5565-4364-B735-B4DDB05DAD4F}" type="slidenum">
              <a:rPr lang="en-US" smtClean="0"/>
              <a:t>‹#›</a:t>
            </a:fld>
            <a:endParaRPr lang="en-US" dirty="0"/>
          </a:p>
        </p:txBody>
      </p:sp>
    </p:spTree>
    <p:extLst>
      <p:ext uri="{BB962C8B-B14F-4D97-AF65-F5344CB8AC3E}">
        <p14:creationId xmlns:p14="http://schemas.microsoft.com/office/powerpoint/2010/main" val="3871491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0B068-6DED-471B-B67F-F50D8A421D5C}" type="datetimeFigureOut">
              <a:rPr lang="en-US" smtClean="0"/>
              <a:t>4/24/2015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968D4C-5565-4364-B735-B4DDB05DAD4F}" type="slidenum">
              <a:rPr lang="en-US" smtClean="0"/>
              <a:t>‹#›</a:t>
            </a:fld>
            <a:endParaRPr lang="en-US" dirty="0"/>
          </a:p>
        </p:txBody>
      </p:sp>
    </p:spTree>
    <p:extLst>
      <p:ext uri="{BB962C8B-B14F-4D97-AF65-F5344CB8AC3E}">
        <p14:creationId xmlns:p14="http://schemas.microsoft.com/office/powerpoint/2010/main" val="46120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0B068-6DED-471B-B67F-F50D8A421D5C}" type="datetimeFigureOut">
              <a:rPr lang="en-US" smtClean="0"/>
              <a:t>4/24/2015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968D4C-5565-4364-B735-B4DDB05DAD4F}" type="slidenum">
              <a:rPr lang="en-US" smtClean="0"/>
              <a:t>‹#›</a:t>
            </a:fld>
            <a:endParaRPr lang="en-US" dirty="0"/>
          </a:p>
        </p:txBody>
      </p:sp>
    </p:spTree>
    <p:extLst>
      <p:ext uri="{BB962C8B-B14F-4D97-AF65-F5344CB8AC3E}">
        <p14:creationId xmlns:p14="http://schemas.microsoft.com/office/powerpoint/2010/main" val="2465613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0B068-6DED-471B-B67F-F50D8A421D5C}" type="datetimeFigureOut">
              <a:rPr lang="en-US" smtClean="0"/>
              <a:t>4/24/2015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968D4C-5565-4364-B735-B4DDB05DAD4F}" type="slidenum">
              <a:rPr lang="en-US" smtClean="0"/>
              <a:t>‹#›</a:t>
            </a:fld>
            <a:endParaRPr lang="en-US" dirty="0"/>
          </a:p>
        </p:txBody>
      </p:sp>
    </p:spTree>
    <p:extLst>
      <p:ext uri="{BB962C8B-B14F-4D97-AF65-F5344CB8AC3E}">
        <p14:creationId xmlns:p14="http://schemas.microsoft.com/office/powerpoint/2010/main" val="3022486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0B068-6DED-471B-B67F-F50D8A421D5C}" type="datetimeFigureOut">
              <a:rPr lang="en-US" smtClean="0"/>
              <a:t>4/24/2015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968D4C-5565-4364-B735-B4DDB05DAD4F}" type="slidenum">
              <a:rPr lang="en-US" smtClean="0"/>
              <a:t>‹#›</a:t>
            </a:fld>
            <a:endParaRPr lang="en-US" dirty="0"/>
          </a:p>
        </p:txBody>
      </p:sp>
    </p:spTree>
    <p:extLst>
      <p:ext uri="{BB962C8B-B14F-4D97-AF65-F5344CB8AC3E}">
        <p14:creationId xmlns:p14="http://schemas.microsoft.com/office/powerpoint/2010/main" val="2832243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80B068-6DED-471B-B67F-F50D8A421D5C}" type="datetimeFigureOut">
              <a:rPr lang="en-US" smtClean="0"/>
              <a:t>4/24/2015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968D4C-5565-4364-B735-B4DDB05DAD4F}" type="slidenum">
              <a:rPr lang="en-US" smtClean="0"/>
              <a:t>‹#›</a:t>
            </a:fld>
            <a:endParaRPr lang="en-US" dirty="0"/>
          </a:p>
        </p:txBody>
      </p:sp>
    </p:spTree>
    <p:extLst>
      <p:ext uri="{BB962C8B-B14F-4D97-AF65-F5344CB8AC3E}">
        <p14:creationId xmlns:p14="http://schemas.microsoft.com/office/powerpoint/2010/main" val="3754377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80B068-6DED-471B-B67F-F50D8A421D5C}" type="datetimeFigureOut">
              <a:rPr lang="en-US" smtClean="0"/>
              <a:t>4/24/2015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968D4C-5565-4364-B735-B4DDB05DAD4F}" type="slidenum">
              <a:rPr lang="en-US" smtClean="0"/>
              <a:t>‹#›</a:t>
            </a:fld>
            <a:endParaRPr lang="en-US" dirty="0"/>
          </a:p>
        </p:txBody>
      </p:sp>
    </p:spTree>
    <p:extLst>
      <p:ext uri="{BB962C8B-B14F-4D97-AF65-F5344CB8AC3E}">
        <p14:creationId xmlns:p14="http://schemas.microsoft.com/office/powerpoint/2010/main" val="226603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80B068-6DED-471B-B67F-F50D8A421D5C}" type="datetimeFigureOut">
              <a:rPr lang="en-US" smtClean="0"/>
              <a:t>4/24/2015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3F968D4C-5565-4364-B735-B4DDB05DAD4F}" type="slidenum">
              <a:rPr lang="en-US" smtClean="0"/>
              <a:t>‹#›</a:t>
            </a:fld>
            <a:endParaRPr lang="en-US" dirty="0"/>
          </a:p>
        </p:txBody>
      </p:sp>
    </p:spTree>
    <p:extLst>
      <p:ext uri="{BB962C8B-B14F-4D97-AF65-F5344CB8AC3E}">
        <p14:creationId xmlns:p14="http://schemas.microsoft.com/office/powerpoint/2010/main" val="417039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0B068-6DED-471B-B67F-F50D8A421D5C}" type="datetimeFigureOut">
              <a:rPr lang="en-US" smtClean="0"/>
              <a:t>4/24/2015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968D4C-5565-4364-B735-B4DDB05DAD4F}" type="slidenum">
              <a:rPr lang="en-US" smtClean="0"/>
              <a:t>‹#›</a:t>
            </a:fld>
            <a:endParaRPr lang="en-US" dirty="0"/>
          </a:p>
        </p:txBody>
      </p:sp>
    </p:spTree>
    <p:extLst>
      <p:ext uri="{BB962C8B-B14F-4D97-AF65-F5344CB8AC3E}">
        <p14:creationId xmlns:p14="http://schemas.microsoft.com/office/powerpoint/2010/main" val="419864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80B068-6DED-471B-B67F-F50D8A421D5C}" type="datetimeFigureOut">
              <a:rPr lang="en-US" smtClean="0"/>
              <a:t>4/24/2015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968D4C-5565-4364-B735-B4DDB05DAD4F}" type="slidenum">
              <a:rPr lang="en-US" smtClean="0"/>
              <a:t>‹#›</a:t>
            </a:fld>
            <a:endParaRPr lang="en-US" dirty="0"/>
          </a:p>
        </p:txBody>
      </p:sp>
    </p:spTree>
    <p:extLst>
      <p:ext uri="{BB962C8B-B14F-4D97-AF65-F5344CB8AC3E}">
        <p14:creationId xmlns:p14="http://schemas.microsoft.com/office/powerpoint/2010/main" val="92785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80B068-6DED-471B-B67F-F50D8A421D5C}" type="datetimeFigureOut">
              <a:rPr lang="en-US" smtClean="0"/>
              <a:t>4/24/2015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968D4C-5565-4364-B735-B4DDB05DAD4F}" type="slidenum">
              <a:rPr lang="en-US" smtClean="0"/>
              <a:t>‹#›</a:t>
            </a:fld>
            <a:endParaRPr lang="en-US" dirty="0"/>
          </a:p>
        </p:txBody>
      </p:sp>
    </p:spTree>
    <p:extLst>
      <p:ext uri="{BB962C8B-B14F-4D97-AF65-F5344CB8AC3E}">
        <p14:creationId xmlns:p14="http://schemas.microsoft.com/office/powerpoint/2010/main" val="79646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80B068-6DED-471B-B67F-F50D8A421D5C}" type="datetimeFigureOut">
              <a:rPr lang="en-US" smtClean="0"/>
              <a:t>4/24/2015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968D4C-5565-4364-B735-B4DDB05DAD4F}" type="slidenum">
              <a:rPr lang="en-US" smtClean="0"/>
              <a:t>‹#›</a:t>
            </a:fld>
            <a:endParaRPr lang="en-US" dirty="0"/>
          </a:p>
        </p:txBody>
      </p:sp>
    </p:spTree>
    <p:extLst>
      <p:ext uri="{BB962C8B-B14F-4D97-AF65-F5344CB8AC3E}">
        <p14:creationId xmlns:p14="http://schemas.microsoft.com/office/powerpoint/2010/main" val="315071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0B068-6DED-471B-B67F-F50D8A421D5C}" type="datetimeFigureOut">
              <a:rPr lang="en-US" smtClean="0"/>
              <a:t>4/24/2015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968D4C-5565-4364-B735-B4DDB05DAD4F}" type="slidenum">
              <a:rPr lang="en-US" smtClean="0"/>
              <a:t>‹#›</a:t>
            </a:fld>
            <a:endParaRPr lang="en-US" dirty="0"/>
          </a:p>
        </p:txBody>
      </p:sp>
    </p:spTree>
    <p:extLst>
      <p:ext uri="{BB962C8B-B14F-4D97-AF65-F5344CB8AC3E}">
        <p14:creationId xmlns:p14="http://schemas.microsoft.com/office/powerpoint/2010/main" val="368582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0B068-6DED-471B-B67F-F50D8A421D5C}" type="datetimeFigureOut">
              <a:rPr lang="en-US" smtClean="0"/>
              <a:t>4/24/2015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968D4C-5565-4364-B735-B4DDB05DAD4F}" type="slidenum">
              <a:rPr lang="en-US" smtClean="0"/>
              <a:t>‹#›</a:t>
            </a:fld>
            <a:endParaRPr lang="en-US" dirty="0"/>
          </a:p>
        </p:txBody>
      </p:sp>
    </p:spTree>
    <p:extLst>
      <p:ext uri="{BB962C8B-B14F-4D97-AF65-F5344CB8AC3E}">
        <p14:creationId xmlns:p14="http://schemas.microsoft.com/office/powerpoint/2010/main" val="259114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0B068-6DED-471B-B67F-F50D8A421D5C}" type="datetimeFigureOut">
              <a:rPr lang="en-US" smtClean="0"/>
              <a:t>4/24/2015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968D4C-5565-4364-B735-B4DDB05DAD4F}" type="slidenum">
              <a:rPr lang="en-US" smtClean="0"/>
              <a:t>‹#›</a:t>
            </a:fld>
            <a:endParaRPr lang="en-US" dirty="0"/>
          </a:p>
        </p:txBody>
      </p:sp>
    </p:spTree>
    <p:extLst>
      <p:ext uri="{BB962C8B-B14F-4D97-AF65-F5344CB8AC3E}">
        <p14:creationId xmlns:p14="http://schemas.microsoft.com/office/powerpoint/2010/main" val="358108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80B068-6DED-471B-B67F-F50D8A421D5C}" type="datetimeFigureOut">
              <a:rPr lang="en-US" smtClean="0"/>
              <a:t>4/24/2015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968D4C-5565-4364-B735-B4DDB05DAD4F}" type="slidenum">
              <a:rPr lang="en-US" smtClean="0"/>
              <a:t>‹#›</a:t>
            </a:fld>
            <a:endParaRPr lang="en-US" dirty="0"/>
          </a:p>
        </p:txBody>
      </p:sp>
    </p:spTree>
    <p:extLst>
      <p:ext uri="{BB962C8B-B14F-4D97-AF65-F5344CB8AC3E}">
        <p14:creationId xmlns:p14="http://schemas.microsoft.com/office/powerpoint/2010/main" val="164215546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Funding Committee</a:t>
            </a:r>
            <a:br>
              <a:rPr lang="en-US" dirty="0" smtClean="0"/>
            </a:br>
            <a:r>
              <a:rPr lang="en-US" dirty="0" smtClean="0"/>
              <a:t>April 28, 2015</a:t>
            </a:r>
            <a:endParaRPr lang="en-US" dirty="0"/>
          </a:p>
        </p:txBody>
      </p:sp>
      <p:sp>
        <p:nvSpPr>
          <p:cNvPr id="3" name="Subtitle 2"/>
          <p:cNvSpPr>
            <a:spLocks noGrp="1"/>
          </p:cNvSpPr>
          <p:nvPr>
            <p:ph type="subTitle" idx="1"/>
          </p:nvPr>
        </p:nvSpPr>
        <p:spPr/>
        <p:txBody>
          <a:bodyPr/>
          <a:lstStyle/>
          <a:p>
            <a:r>
              <a:rPr lang="en-US" dirty="0" smtClean="0"/>
              <a:t>Capitol Room 450</a:t>
            </a:r>
          </a:p>
          <a:p>
            <a:r>
              <a:rPr lang="en-US" dirty="0" smtClean="0"/>
              <a:t>10:00 – 3:00</a:t>
            </a:r>
            <a:endParaRPr lang="en-US" dirty="0"/>
          </a:p>
        </p:txBody>
      </p:sp>
    </p:spTree>
    <p:extLst>
      <p:ext uri="{BB962C8B-B14F-4D97-AF65-F5344CB8AC3E}">
        <p14:creationId xmlns:p14="http://schemas.microsoft.com/office/powerpoint/2010/main" val="2631673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weight for student characteristics?</a:t>
            </a:r>
            <a:endParaRPr lang="en-US" dirty="0"/>
          </a:p>
        </p:txBody>
      </p:sp>
      <p:sp>
        <p:nvSpPr>
          <p:cNvPr id="3" name="Content Placeholder 2"/>
          <p:cNvSpPr>
            <a:spLocks noGrp="1"/>
          </p:cNvSpPr>
          <p:nvPr>
            <p:ph idx="1"/>
          </p:nvPr>
        </p:nvSpPr>
        <p:spPr/>
        <p:txBody>
          <a:bodyPr>
            <a:normAutofit fontScale="92500"/>
          </a:bodyPr>
          <a:lstStyle/>
          <a:p>
            <a:r>
              <a:rPr lang="en-US" dirty="0" smtClean="0"/>
              <a:t>There are students for which the cost of education is greater than for a typical student.  </a:t>
            </a:r>
          </a:p>
          <a:p>
            <a:r>
              <a:rPr lang="en-US" dirty="0" smtClean="0"/>
              <a:t>More resources are required for the state to fulfill its obligation of providing access to the general curriculum for those students.  Additional resources are defined as specialized personnel, assistive technology, and/or a specific environment.  </a:t>
            </a:r>
          </a:p>
          <a:p>
            <a:r>
              <a:rPr lang="en-US" dirty="0" smtClean="0"/>
              <a:t>Some students have the ability, aptitude, and motivation to succeed in advanced courses.  The resources necessary for their education include specialized teacher training, assessment costs, and district participation in a variety of programs  </a:t>
            </a:r>
            <a:endParaRPr lang="en-US" dirty="0"/>
          </a:p>
        </p:txBody>
      </p:sp>
    </p:spTree>
    <p:extLst>
      <p:ext uri="{BB962C8B-B14F-4D97-AF65-F5344CB8AC3E}">
        <p14:creationId xmlns:p14="http://schemas.microsoft.com/office/powerpoint/2010/main" val="1508387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weight for state </a:t>
            </a:r>
            <a:r>
              <a:rPr lang="en-US" dirty="0"/>
              <a:t>i</a:t>
            </a:r>
            <a:r>
              <a:rPr lang="en-US" dirty="0" smtClean="0"/>
              <a:t>nitiatives?</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some goals that must be achieved for citizens to enjoy the best quality of life possible and that enhance the economic development of a state.  These are goals that address the greater good of a state while also addressing the needs of individual children.  </a:t>
            </a:r>
          </a:p>
          <a:p>
            <a:r>
              <a:rPr lang="en-US" dirty="0" smtClean="0"/>
              <a:t>An example of an important State initiative is to ensure that all children are reading on grade level by the end of grade 3.    This accomplishment increases the chances of future success for the child and enhances the quality of life within the State.</a:t>
            </a:r>
            <a:endParaRPr lang="en-US" dirty="0"/>
          </a:p>
        </p:txBody>
      </p:sp>
    </p:spTree>
    <p:extLst>
      <p:ext uri="{BB962C8B-B14F-4D97-AF65-F5344CB8AC3E}">
        <p14:creationId xmlns:p14="http://schemas.microsoft.com/office/powerpoint/2010/main" val="28122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35908"/>
          </a:xfrm>
        </p:spPr>
        <p:txBody>
          <a:bodyPr/>
          <a:lstStyle/>
          <a:p>
            <a:r>
              <a:rPr lang="en-US" dirty="0" smtClean="0"/>
              <a:t>Proposed Weighted Characteristics/Initiatives</a:t>
            </a:r>
            <a:endParaRPr lang="en-US" dirty="0"/>
          </a:p>
        </p:txBody>
      </p:sp>
      <p:sp>
        <p:nvSpPr>
          <p:cNvPr id="3" name="Content Placeholder 2"/>
          <p:cNvSpPr>
            <a:spLocks noGrp="1"/>
          </p:cNvSpPr>
          <p:nvPr>
            <p:ph idx="1"/>
          </p:nvPr>
        </p:nvSpPr>
        <p:spPr>
          <a:xfrm>
            <a:off x="1484310" y="1985319"/>
            <a:ext cx="10018713" cy="3805881"/>
          </a:xfrm>
        </p:spPr>
        <p:txBody>
          <a:bodyPr/>
          <a:lstStyle/>
          <a:p>
            <a:r>
              <a:rPr lang="en-US" dirty="0" smtClean="0"/>
              <a:t>K-3</a:t>
            </a:r>
          </a:p>
          <a:p>
            <a:r>
              <a:rPr lang="en-US" dirty="0" smtClean="0"/>
              <a:t>Grades 4 – 8			Committee will identify one as base-funded student.</a:t>
            </a:r>
          </a:p>
          <a:p>
            <a:r>
              <a:rPr lang="en-US" dirty="0" smtClean="0"/>
              <a:t>Grades 9 – 12</a:t>
            </a:r>
          </a:p>
          <a:p>
            <a:r>
              <a:rPr lang="en-US" dirty="0" smtClean="0"/>
              <a:t>Exceptional Students</a:t>
            </a:r>
          </a:p>
          <a:p>
            <a:r>
              <a:rPr lang="en-US" dirty="0" smtClean="0"/>
              <a:t>ESOL</a:t>
            </a:r>
          </a:p>
          <a:p>
            <a:r>
              <a:rPr lang="en-US" dirty="0" smtClean="0"/>
              <a:t>Economically Disadvantaged</a:t>
            </a:r>
            <a:endParaRPr lang="en-US" dirty="0"/>
          </a:p>
        </p:txBody>
      </p:sp>
      <p:sp>
        <p:nvSpPr>
          <p:cNvPr id="4" name="Right Brace 3"/>
          <p:cNvSpPr/>
          <p:nvPr/>
        </p:nvSpPr>
        <p:spPr>
          <a:xfrm>
            <a:off x="3976777" y="2286000"/>
            <a:ext cx="198408" cy="1682151"/>
          </a:xfrm>
          <a:prstGeom prst="righ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91378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best measures to use to acknowledge the effects of poverty on costs of education?</a:t>
            </a:r>
            <a:endParaRPr lang="en-US" dirty="0"/>
          </a:p>
        </p:txBody>
      </p:sp>
      <p:sp>
        <p:nvSpPr>
          <p:cNvPr id="3" name="Content Placeholder 2"/>
          <p:cNvSpPr>
            <a:spLocks noGrp="1"/>
          </p:cNvSpPr>
          <p:nvPr>
            <p:ph idx="1"/>
          </p:nvPr>
        </p:nvSpPr>
        <p:spPr/>
        <p:txBody>
          <a:bodyPr/>
          <a:lstStyle/>
          <a:p>
            <a:r>
              <a:rPr lang="en-US" dirty="0" smtClean="0"/>
              <a:t>Presentation by GOSA</a:t>
            </a:r>
          </a:p>
          <a:p>
            <a:pPr marL="457200" lvl="1" indent="0">
              <a:buNone/>
            </a:pPr>
            <a:r>
              <a:rPr lang="en-US" dirty="0" smtClean="0"/>
              <a:t>- </a:t>
            </a:r>
            <a:r>
              <a:rPr lang="en-US" sz="2400" dirty="0" smtClean="0"/>
              <a:t>Martha Ann Todd, Executive Director </a:t>
            </a:r>
          </a:p>
          <a:p>
            <a:pPr marL="457200" lvl="1" indent="0">
              <a:buNone/>
            </a:pPr>
            <a:r>
              <a:rPr lang="en-US" sz="2400" dirty="0" smtClean="0"/>
              <a:t>- Sam Rauschenberg, Deputy Director</a:t>
            </a:r>
            <a:endParaRPr lang="en-US" sz="2400" dirty="0"/>
          </a:p>
        </p:txBody>
      </p:sp>
    </p:spTree>
    <p:extLst>
      <p:ext uri="{BB962C8B-B14F-4D97-AF65-F5344CB8AC3E}">
        <p14:creationId xmlns:p14="http://schemas.microsoft.com/office/powerpoint/2010/main" val="1322475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Funding Issues</a:t>
            </a:r>
            <a:endParaRPr lang="en-US" dirty="0"/>
          </a:p>
        </p:txBody>
      </p:sp>
      <p:sp>
        <p:nvSpPr>
          <p:cNvPr id="3" name="Content Placeholder 2"/>
          <p:cNvSpPr>
            <a:spLocks noGrp="1"/>
          </p:cNvSpPr>
          <p:nvPr>
            <p:ph idx="1"/>
          </p:nvPr>
        </p:nvSpPr>
        <p:spPr>
          <a:xfrm>
            <a:off x="1484310" y="2666999"/>
            <a:ext cx="10018713" cy="2308655"/>
          </a:xfrm>
        </p:spPr>
        <p:txBody>
          <a:bodyPr/>
          <a:lstStyle/>
          <a:p>
            <a:r>
              <a:rPr lang="en-US" dirty="0" smtClean="0"/>
              <a:t>Georgia’s education budget provides funding for agencies outside of the Local Education Agency (LEA) that support districts and specialized student needs.  </a:t>
            </a:r>
          </a:p>
          <a:p>
            <a:r>
              <a:rPr lang="en-US" dirty="0" smtClean="0"/>
              <a:t>Districts’ level of participation in the funding of schools is also a topic that warrants discussion and review.</a:t>
            </a:r>
            <a:endParaRPr lang="en-US" dirty="0"/>
          </a:p>
        </p:txBody>
      </p:sp>
    </p:spTree>
    <p:extLst>
      <p:ext uri="{BB962C8B-B14F-4D97-AF65-F5344CB8AC3E}">
        <p14:creationId xmlns:p14="http://schemas.microsoft.com/office/powerpoint/2010/main" val="1241195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Funding Issues Include</a:t>
            </a:r>
            <a:endParaRPr lang="en-US" dirty="0"/>
          </a:p>
        </p:txBody>
      </p:sp>
      <p:sp>
        <p:nvSpPr>
          <p:cNvPr id="3" name="Content Placeholder 2"/>
          <p:cNvSpPr>
            <a:spLocks noGrp="1"/>
          </p:cNvSpPr>
          <p:nvPr>
            <p:ph idx="1"/>
          </p:nvPr>
        </p:nvSpPr>
        <p:spPr>
          <a:xfrm>
            <a:off x="1484310" y="2363637"/>
            <a:ext cx="10018713" cy="3625970"/>
          </a:xfrm>
        </p:spPr>
        <p:txBody>
          <a:bodyPr>
            <a:normAutofit fontScale="92500" lnSpcReduction="10000"/>
          </a:bodyPr>
          <a:lstStyle/>
          <a:p>
            <a:r>
              <a:rPr lang="en-US" dirty="0" smtClean="0"/>
              <a:t>Five (5) Mill Share</a:t>
            </a:r>
          </a:p>
          <a:p>
            <a:r>
              <a:rPr lang="en-US" dirty="0" smtClean="0"/>
              <a:t>RESA Funding</a:t>
            </a:r>
          </a:p>
          <a:p>
            <a:r>
              <a:rPr lang="en-US" dirty="0" smtClean="0"/>
              <a:t>GNETS Funding</a:t>
            </a:r>
          </a:p>
          <a:p>
            <a:r>
              <a:rPr lang="en-US" dirty="0" smtClean="0"/>
              <a:t>State Schools for the Deaf and Blind</a:t>
            </a:r>
          </a:p>
          <a:p>
            <a:r>
              <a:rPr lang="en-US" dirty="0" smtClean="0"/>
              <a:t>Residential Treatment Centers</a:t>
            </a:r>
          </a:p>
          <a:p>
            <a:r>
              <a:rPr lang="en-US" dirty="0" smtClean="0"/>
              <a:t>Pre-Kindergarten Handicapped</a:t>
            </a:r>
          </a:p>
          <a:p>
            <a:r>
              <a:rPr lang="en-US" dirty="0" smtClean="0"/>
              <a:t>Special Needs Scholarships</a:t>
            </a:r>
          </a:p>
          <a:p>
            <a:r>
              <a:rPr lang="en-US" smtClean="0"/>
              <a:t>Virtual Schools</a:t>
            </a:r>
            <a:endParaRPr lang="en-US" dirty="0"/>
          </a:p>
        </p:txBody>
      </p:sp>
    </p:spTree>
    <p:extLst>
      <p:ext uri="{BB962C8B-B14F-4D97-AF65-F5344CB8AC3E}">
        <p14:creationId xmlns:p14="http://schemas.microsoft.com/office/powerpoint/2010/main" val="886909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38996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ERS Analysis of Teacher Compensation in Georgia</a:t>
            </a:r>
            <a:endParaRPr lang="en-US" sz="3600" dirty="0"/>
          </a:p>
        </p:txBody>
      </p:sp>
      <p:sp>
        <p:nvSpPr>
          <p:cNvPr id="5" name="Text Placeholder 4"/>
          <p:cNvSpPr>
            <a:spLocks noGrp="1"/>
          </p:cNvSpPr>
          <p:nvPr>
            <p:ph type="body" idx="1"/>
          </p:nvPr>
        </p:nvSpPr>
        <p:spPr/>
        <p:txBody>
          <a:bodyPr>
            <a:normAutofit/>
          </a:bodyPr>
          <a:lstStyle/>
          <a:p>
            <a:r>
              <a:rPr lang="en-US" sz="2400" dirty="0" smtClean="0"/>
              <a:t>Based on 2011 data</a:t>
            </a:r>
          </a:p>
          <a:p>
            <a:r>
              <a:rPr lang="en-US" sz="2400" dirty="0" smtClean="0"/>
              <a:t>Presented in 2013</a:t>
            </a:r>
            <a:endParaRPr lang="en-US" sz="2400" dirty="0"/>
          </a:p>
        </p:txBody>
      </p:sp>
    </p:spTree>
    <p:extLst>
      <p:ext uri="{BB962C8B-B14F-4D97-AF65-F5344CB8AC3E}">
        <p14:creationId xmlns:p14="http://schemas.microsoft.com/office/powerpoint/2010/main" val="3803000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84"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10" y="685801"/>
            <a:ext cx="10018713" cy="57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425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85"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560" y="702276"/>
            <a:ext cx="10018713"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023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1484310" y="2034747"/>
            <a:ext cx="10018713" cy="4399004"/>
          </a:xfrm>
        </p:spPr>
        <p:txBody>
          <a:bodyPr/>
          <a:lstStyle/>
          <a:p>
            <a:r>
              <a:rPr lang="en-US" dirty="0" smtClean="0"/>
              <a:t>Review of Items Proposed for Base Funding</a:t>
            </a:r>
          </a:p>
          <a:p>
            <a:r>
              <a:rPr lang="en-US" dirty="0" smtClean="0"/>
              <a:t>Consensus of Items Included in Base</a:t>
            </a:r>
          </a:p>
          <a:p>
            <a:r>
              <a:rPr lang="en-US" dirty="0" smtClean="0"/>
              <a:t>Discussion of Proposed Categorical Grants</a:t>
            </a:r>
          </a:p>
          <a:p>
            <a:r>
              <a:rPr lang="en-US" dirty="0" smtClean="0"/>
              <a:t>Consensus of Categorical Grants to Include</a:t>
            </a:r>
          </a:p>
          <a:p>
            <a:r>
              <a:rPr lang="en-US" dirty="0"/>
              <a:t>Review of Characteristics/Initiatives Proposed for Weighting</a:t>
            </a:r>
          </a:p>
          <a:p>
            <a:r>
              <a:rPr lang="en-US" dirty="0"/>
              <a:t>Consensus of Characteristics/Initiatives to be Weighted</a:t>
            </a:r>
          </a:p>
          <a:p>
            <a:endParaRPr lang="en-US" dirty="0" smtClean="0"/>
          </a:p>
          <a:p>
            <a:endParaRPr lang="en-US" dirty="0"/>
          </a:p>
        </p:txBody>
      </p:sp>
    </p:spTree>
    <p:extLst>
      <p:ext uri="{BB962C8B-B14F-4D97-AF65-F5344CB8AC3E}">
        <p14:creationId xmlns:p14="http://schemas.microsoft.com/office/powerpoint/2010/main" val="1151618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8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10" y="685801"/>
            <a:ext cx="10622721"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844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86"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09" y="685799"/>
            <a:ext cx="10018713" cy="510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380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0"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09" y="626075"/>
            <a:ext cx="10018714" cy="51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051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81"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09" y="685800"/>
            <a:ext cx="100187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54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83" descr="image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10" y="685801"/>
            <a:ext cx="100187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067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60398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include current funding in the Base?</a:t>
            </a:r>
            <a:endParaRPr lang="en-US" dirty="0"/>
          </a:p>
        </p:txBody>
      </p:sp>
      <p:sp>
        <p:nvSpPr>
          <p:cNvPr id="3" name="Content Placeholder 2"/>
          <p:cNvSpPr>
            <a:spLocks noGrp="1"/>
          </p:cNvSpPr>
          <p:nvPr>
            <p:ph idx="1"/>
          </p:nvPr>
        </p:nvSpPr>
        <p:spPr>
          <a:xfrm>
            <a:off x="1484310" y="2666999"/>
            <a:ext cx="10169977" cy="3124201"/>
          </a:xfrm>
        </p:spPr>
        <p:txBody>
          <a:bodyPr>
            <a:normAutofit fontScale="92500"/>
          </a:bodyPr>
          <a:lstStyle/>
          <a:p>
            <a:r>
              <a:rPr lang="en-US" dirty="0" smtClean="0"/>
              <a:t>Instead of districts earning a specific amount of money per FTE segment for each of the programs currently funded, funding would be earned through an average enrollment count.  </a:t>
            </a:r>
          </a:p>
          <a:p>
            <a:r>
              <a:rPr lang="en-US" dirty="0" smtClean="0"/>
              <a:t>Each student enrolled would earn a base amount regardless of the services received or the district in which he or she lives.  The base amount would be the same amount earned per student statewide.  </a:t>
            </a:r>
          </a:p>
          <a:p>
            <a:r>
              <a:rPr lang="en-US" dirty="0" smtClean="0"/>
              <a:t>Districts would have the flexibility to spend the money earned to meet student needs as determined by the local district and without expenditure controls.  </a:t>
            </a:r>
            <a:endParaRPr lang="en-US" dirty="0"/>
          </a:p>
        </p:txBody>
      </p:sp>
    </p:spTree>
    <p:extLst>
      <p:ext uri="{BB962C8B-B14F-4D97-AF65-F5344CB8AC3E}">
        <p14:creationId xmlns:p14="http://schemas.microsoft.com/office/powerpoint/2010/main" val="474670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Items to Include in Base</a:t>
            </a:r>
            <a:endParaRPr lang="en-US" dirty="0"/>
          </a:p>
        </p:txBody>
      </p:sp>
      <p:sp>
        <p:nvSpPr>
          <p:cNvPr id="3" name="Content Placeholder 2"/>
          <p:cNvSpPr>
            <a:spLocks noGrp="1"/>
          </p:cNvSpPr>
          <p:nvPr>
            <p:ph idx="1"/>
          </p:nvPr>
        </p:nvSpPr>
        <p:spPr>
          <a:xfrm>
            <a:off x="1484310" y="2216989"/>
            <a:ext cx="10018713" cy="3574211"/>
          </a:xfrm>
        </p:spPr>
        <p:txBody>
          <a:bodyPr>
            <a:normAutofit/>
          </a:bodyPr>
          <a:lstStyle/>
          <a:p>
            <a:r>
              <a:rPr lang="en-US" dirty="0" smtClean="0"/>
              <a:t>Kindergarten</a:t>
            </a:r>
          </a:p>
          <a:p>
            <a:r>
              <a:rPr lang="en-US" dirty="0" smtClean="0"/>
              <a:t>Primary Grades 1-3</a:t>
            </a:r>
          </a:p>
          <a:p>
            <a:r>
              <a:rPr lang="en-US" dirty="0" smtClean="0"/>
              <a:t>Upper Elementary Grades 4-5</a:t>
            </a:r>
          </a:p>
          <a:p>
            <a:r>
              <a:rPr lang="en-US" dirty="0" smtClean="0"/>
              <a:t>Kindergarten, Grades 1-3 EIP, Grades 4-5 EIP</a:t>
            </a:r>
          </a:p>
          <a:p>
            <a:r>
              <a:rPr lang="en-US" dirty="0" smtClean="0"/>
              <a:t>Middle Grades 6 – 8</a:t>
            </a:r>
          </a:p>
          <a:p>
            <a:r>
              <a:rPr lang="en-US" dirty="0" smtClean="0"/>
              <a:t>High School General Education</a:t>
            </a:r>
          </a:p>
          <a:p>
            <a:r>
              <a:rPr lang="en-US" dirty="0" smtClean="0"/>
              <a:t>Remedial Education 6-12</a:t>
            </a:r>
            <a:endParaRPr lang="en-US" dirty="0"/>
          </a:p>
        </p:txBody>
      </p:sp>
    </p:spTree>
    <p:extLst>
      <p:ext uri="{BB962C8B-B14F-4D97-AF65-F5344CB8AC3E}">
        <p14:creationId xmlns:p14="http://schemas.microsoft.com/office/powerpoint/2010/main" val="3191615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69557"/>
            <a:ext cx="10018713" cy="1260390"/>
          </a:xfrm>
        </p:spPr>
        <p:txBody>
          <a:bodyPr/>
          <a:lstStyle/>
          <a:p>
            <a:r>
              <a:rPr lang="en-US" dirty="0" smtClean="0"/>
              <a:t>Base, cont’d. . .</a:t>
            </a:r>
            <a:endParaRPr lang="en-US" dirty="0"/>
          </a:p>
        </p:txBody>
      </p:sp>
      <p:sp>
        <p:nvSpPr>
          <p:cNvPr id="3" name="Content Placeholder 2"/>
          <p:cNvSpPr>
            <a:spLocks noGrp="1"/>
          </p:cNvSpPr>
          <p:nvPr>
            <p:ph idx="1"/>
          </p:nvPr>
        </p:nvSpPr>
        <p:spPr>
          <a:xfrm>
            <a:off x="2036398" y="1690772"/>
            <a:ext cx="10018713" cy="4779034"/>
          </a:xfrm>
        </p:spPr>
        <p:txBody>
          <a:bodyPr>
            <a:normAutofit lnSpcReduction="10000"/>
          </a:bodyPr>
          <a:lstStyle/>
          <a:p>
            <a:r>
              <a:rPr lang="en-US" dirty="0" smtClean="0"/>
              <a:t>Nursing Services</a:t>
            </a:r>
          </a:p>
          <a:p>
            <a:r>
              <a:rPr lang="en-US" dirty="0" smtClean="0"/>
              <a:t>CTAE</a:t>
            </a:r>
          </a:p>
          <a:p>
            <a:r>
              <a:rPr lang="en-US" dirty="0" smtClean="0"/>
              <a:t>Alternative Education</a:t>
            </a:r>
          </a:p>
          <a:p>
            <a:r>
              <a:rPr lang="en-US" dirty="0" smtClean="0"/>
              <a:t>Central Administration</a:t>
            </a:r>
          </a:p>
          <a:p>
            <a:r>
              <a:rPr lang="en-US" dirty="0" smtClean="0"/>
              <a:t>School Administration</a:t>
            </a:r>
          </a:p>
          <a:p>
            <a:r>
              <a:rPr lang="en-US" dirty="0" smtClean="0"/>
              <a:t>Facility M &amp; O</a:t>
            </a:r>
          </a:p>
          <a:p>
            <a:r>
              <a:rPr lang="en-US" dirty="0" smtClean="0"/>
              <a:t>Media Center Program</a:t>
            </a:r>
          </a:p>
          <a:p>
            <a:r>
              <a:rPr lang="en-US" dirty="0" smtClean="0"/>
              <a:t>20 Days Additional Instruction</a:t>
            </a:r>
          </a:p>
          <a:p>
            <a:r>
              <a:rPr lang="en-US" dirty="0" smtClean="0"/>
              <a:t>Staff &amp; Professional Development</a:t>
            </a:r>
          </a:p>
          <a:p>
            <a:r>
              <a:rPr lang="en-US" dirty="0" smtClean="0"/>
              <a:t>Principal, Staff &amp; Professional Development</a:t>
            </a:r>
            <a:endParaRPr lang="en-US" dirty="0"/>
          </a:p>
        </p:txBody>
      </p:sp>
    </p:spTree>
    <p:extLst>
      <p:ext uri="{BB962C8B-B14F-4D97-AF65-F5344CB8AC3E}">
        <p14:creationId xmlns:p14="http://schemas.microsoft.com/office/powerpoint/2010/main" val="1590247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exceptions . . . </a:t>
            </a:r>
            <a:endParaRPr lang="en-US" dirty="0"/>
          </a:p>
        </p:txBody>
      </p:sp>
      <p:sp>
        <p:nvSpPr>
          <p:cNvPr id="3" name="Content Placeholder 2"/>
          <p:cNvSpPr>
            <a:spLocks noGrp="1"/>
          </p:cNvSpPr>
          <p:nvPr>
            <p:ph idx="1"/>
          </p:nvPr>
        </p:nvSpPr>
        <p:spPr>
          <a:xfrm>
            <a:off x="1484310" y="2320505"/>
            <a:ext cx="10018713" cy="3677728"/>
          </a:xfrm>
        </p:spPr>
        <p:txBody>
          <a:bodyPr>
            <a:noAutofit/>
          </a:bodyPr>
          <a:lstStyle/>
          <a:p>
            <a:r>
              <a:rPr lang="en-US" dirty="0" smtClean="0"/>
              <a:t>Training and Experience (T &amp; E), State Health Benefit Plan (SHBP), and Teacher Retirement (TRS) would not be earned by average enrollment count.  </a:t>
            </a:r>
          </a:p>
          <a:p>
            <a:r>
              <a:rPr lang="en-US" dirty="0" smtClean="0"/>
              <a:t>T &amp; E would continue to be calculated, for a period of time determined by the committee, just as it is currently calculated.  The amount of funding calculated, by district, would be added to the student base amount while districts transition from the current teacher salary schedule to a compensation model based on teacher effectiveness, additional duties, Tiered Certification, or other methods tied to effectiveness research.  </a:t>
            </a:r>
          </a:p>
          <a:p>
            <a:r>
              <a:rPr lang="en-US" dirty="0" smtClean="0"/>
              <a:t>SHPB and TRS would always continue to be calculated as it is currently and added back to the total student funding.</a:t>
            </a:r>
            <a:endParaRPr lang="en-US" dirty="0"/>
          </a:p>
        </p:txBody>
      </p:sp>
    </p:spTree>
    <p:extLst>
      <p:ext uri="{BB962C8B-B14F-4D97-AF65-F5344CB8AC3E}">
        <p14:creationId xmlns:p14="http://schemas.microsoft.com/office/powerpoint/2010/main" val="1741375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Innovative Compensation Models are Emerging</a:t>
            </a:r>
            <a:endParaRPr lang="en-US" dirty="0"/>
          </a:p>
        </p:txBody>
      </p:sp>
      <p:sp>
        <p:nvSpPr>
          <p:cNvPr id="3" name="Content Placeholder 2"/>
          <p:cNvSpPr>
            <a:spLocks noGrp="1"/>
          </p:cNvSpPr>
          <p:nvPr>
            <p:ph idx="1"/>
          </p:nvPr>
        </p:nvSpPr>
        <p:spPr>
          <a:xfrm>
            <a:off x="1648210" y="2666999"/>
            <a:ext cx="10018713" cy="3124201"/>
          </a:xfrm>
        </p:spPr>
        <p:txBody>
          <a:bodyPr/>
          <a:lstStyle/>
          <a:p>
            <a:r>
              <a:rPr lang="en-US" dirty="0" smtClean="0"/>
              <a:t>Presentation by Marietta City School District</a:t>
            </a:r>
          </a:p>
          <a:p>
            <a:pPr marL="457200" lvl="1" indent="0">
              <a:buNone/>
            </a:pPr>
            <a:r>
              <a:rPr lang="en-US" sz="2400" dirty="0" smtClean="0"/>
              <a:t>- Dr. Emily Lembeck, Superintendent</a:t>
            </a:r>
          </a:p>
          <a:p>
            <a:pPr marL="457200" lvl="1" indent="0">
              <a:buNone/>
            </a:pPr>
            <a:r>
              <a:rPr lang="en-US" sz="2400" dirty="0" smtClean="0"/>
              <a:t>- Dr. Dayton Hibbs, Assistant Superintendent</a:t>
            </a:r>
            <a:endParaRPr lang="en-US" sz="2400" dirty="0"/>
          </a:p>
        </p:txBody>
      </p:sp>
    </p:spTree>
    <p:extLst>
      <p:ext uri="{BB962C8B-B14F-4D97-AF65-F5344CB8AC3E}">
        <p14:creationId xmlns:p14="http://schemas.microsoft.com/office/powerpoint/2010/main" val="2799931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categorical grants needed in the new formula?</a:t>
            </a:r>
            <a:endParaRPr lang="en-US" dirty="0"/>
          </a:p>
        </p:txBody>
      </p:sp>
      <p:sp>
        <p:nvSpPr>
          <p:cNvPr id="3" name="Content Placeholder 2"/>
          <p:cNvSpPr>
            <a:spLocks noGrp="1"/>
          </p:cNvSpPr>
          <p:nvPr>
            <p:ph idx="1"/>
          </p:nvPr>
        </p:nvSpPr>
        <p:spPr>
          <a:xfrm>
            <a:off x="1484310" y="2667000"/>
            <a:ext cx="10018713" cy="2250990"/>
          </a:xfrm>
        </p:spPr>
        <p:txBody>
          <a:bodyPr/>
          <a:lstStyle/>
          <a:p>
            <a:r>
              <a:rPr lang="en-US" dirty="0" smtClean="0"/>
              <a:t>Districts currently earn funding outside of the QBE formula for specific costs that are not calculated solely on numbers of students or characteristics of students, but which take other factors into consideration.</a:t>
            </a:r>
            <a:endParaRPr lang="en-US" dirty="0"/>
          </a:p>
        </p:txBody>
      </p:sp>
    </p:spTree>
    <p:extLst>
      <p:ext uri="{BB962C8B-B14F-4D97-AF65-F5344CB8AC3E}">
        <p14:creationId xmlns:p14="http://schemas.microsoft.com/office/powerpoint/2010/main" val="322295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Categorical Grants</a:t>
            </a:r>
            <a:endParaRPr lang="en-US" dirty="0"/>
          </a:p>
        </p:txBody>
      </p:sp>
      <p:sp>
        <p:nvSpPr>
          <p:cNvPr id="3" name="Content Placeholder 2"/>
          <p:cNvSpPr>
            <a:spLocks noGrp="1"/>
          </p:cNvSpPr>
          <p:nvPr>
            <p:ph idx="1"/>
          </p:nvPr>
        </p:nvSpPr>
        <p:spPr/>
        <p:txBody>
          <a:bodyPr/>
          <a:lstStyle/>
          <a:p>
            <a:r>
              <a:rPr lang="en-US" dirty="0" smtClean="0"/>
              <a:t>Transportation</a:t>
            </a:r>
          </a:p>
          <a:p>
            <a:r>
              <a:rPr lang="en-US" dirty="0" smtClean="0"/>
              <a:t>Equalization</a:t>
            </a:r>
          </a:p>
          <a:p>
            <a:r>
              <a:rPr lang="en-US" dirty="0" smtClean="0"/>
              <a:t>Sparsity</a:t>
            </a:r>
          </a:p>
          <a:p>
            <a:r>
              <a:rPr lang="en-US" dirty="0" smtClean="0"/>
              <a:t>Hold Harmless</a:t>
            </a:r>
          </a:p>
          <a:p>
            <a:r>
              <a:rPr lang="en-US" dirty="0" smtClean="0"/>
              <a:t>State Charter School Supplement – to discuss at a later meeting</a:t>
            </a:r>
          </a:p>
          <a:p>
            <a:r>
              <a:rPr lang="en-US" dirty="0" smtClean="0"/>
              <a:t>Charter System Supplements – to discuss at a later meeting</a:t>
            </a:r>
            <a:endParaRPr lang="en-US" dirty="0"/>
          </a:p>
        </p:txBody>
      </p:sp>
    </p:spTree>
    <p:extLst>
      <p:ext uri="{BB962C8B-B14F-4D97-AF65-F5344CB8AC3E}">
        <p14:creationId xmlns:p14="http://schemas.microsoft.com/office/powerpoint/2010/main" val="10361442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153</TotalTime>
  <Words>808</Words>
  <Application>Microsoft Office PowerPoint</Application>
  <PresentationFormat>Widescreen</PresentationFormat>
  <Paragraphs>108</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Corbel</vt:lpstr>
      <vt:lpstr>Parallax</vt:lpstr>
      <vt:lpstr>Funding Committee April 28, 2015</vt:lpstr>
      <vt:lpstr>Agenda</vt:lpstr>
      <vt:lpstr>What does it mean to include current funding in the Base?</vt:lpstr>
      <vt:lpstr>Proposed Items to Include in Base</vt:lpstr>
      <vt:lpstr>Base, cont’d. . .</vt:lpstr>
      <vt:lpstr>Three exceptions . . . </vt:lpstr>
      <vt:lpstr>Innovative Compensation Models are Emerging</vt:lpstr>
      <vt:lpstr>Why are categorical grants needed in the new formula?</vt:lpstr>
      <vt:lpstr>Proposed Categorical Grants</vt:lpstr>
      <vt:lpstr>Why weight for student characteristics?</vt:lpstr>
      <vt:lpstr>Why weight for state initiatives?</vt:lpstr>
      <vt:lpstr>Proposed Weighted Characteristics/Initiatives</vt:lpstr>
      <vt:lpstr>What are the best measures to use to acknowledge the effects of poverty on costs of education?</vt:lpstr>
      <vt:lpstr>Other Funding Issues</vt:lpstr>
      <vt:lpstr>Other Funding Issues Include</vt:lpstr>
      <vt:lpstr>PowerPoint Presentation</vt:lpstr>
      <vt:lpstr>ERS Analysis of Teacher Compensation in Georgia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 of Planning and Budget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Committee April 28, 2015</dc:title>
  <dc:creator>Andrews, Susan</dc:creator>
  <cp:lastModifiedBy>Andrews, Susan</cp:lastModifiedBy>
  <cp:revision>21</cp:revision>
  <cp:lastPrinted>2015-04-24T16:05:26Z</cp:lastPrinted>
  <dcterms:created xsi:type="dcterms:W3CDTF">2015-04-22T18:23:37Z</dcterms:created>
  <dcterms:modified xsi:type="dcterms:W3CDTF">2015-04-24T16:14:33Z</dcterms:modified>
</cp:coreProperties>
</file>